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0"/>
  </p:notesMasterIdLst>
  <p:sldIdLst>
    <p:sldId id="419" r:id="rId3"/>
    <p:sldId id="482" r:id="rId4"/>
    <p:sldId id="422" r:id="rId5"/>
    <p:sldId id="490" r:id="rId6"/>
    <p:sldId id="504" r:id="rId7"/>
    <p:sldId id="505" r:id="rId8"/>
    <p:sldId id="493" r:id="rId9"/>
    <p:sldId id="462" r:id="rId10"/>
    <p:sldId id="506" r:id="rId11"/>
    <p:sldId id="507" r:id="rId12"/>
    <p:sldId id="496" r:id="rId13"/>
    <p:sldId id="485" r:id="rId14"/>
    <p:sldId id="427" r:id="rId15"/>
    <p:sldId id="486" r:id="rId16"/>
    <p:sldId id="432" r:id="rId17"/>
    <p:sldId id="433" r:id="rId18"/>
    <p:sldId id="446" r:id="rId19"/>
    <p:sldId id="457" r:id="rId20"/>
    <p:sldId id="436" r:id="rId21"/>
    <p:sldId id="448" r:id="rId22"/>
    <p:sldId id="472" r:id="rId23"/>
    <p:sldId id="500" r:id="rId24"/>
    <p:sldId id="487" r:id="rId25"/>
    <p:sldId id="502" r:id="rId26"/>
    <p:sldId id="438" r:id="rId27"/>
    <p:sldId id="440" r:id="rId28"/>
    <p:sldId id="416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79923"/>
    <a:srgbClr val="FFFF66"/>
    <a:srgbClr val="C8D927"/>
    <a:srgbClr val="000000"/>
    <a:srgbClr val="FFFF9F"/>
    <a:srgbClr val="FF0000"/>
    <a:srgbClr val="E4DF21"/>
    <a:srgbClr val="FF0066"/>
    <a:srgbClr val="FF66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205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19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0.jpeg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audio" Target="../media/audio1.wav"/><Relationship Id="rId7" Type="http://schemas.openxmlformats.org/officeDocument/2006/relationships/slide" Target="slide2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7.xml"/><Relationship Id="rId9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28860" y="507207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72000" y="5072074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715140" y="5072074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071546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6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 </a:t>
            </a:r>
            <a:r>
              <a:rPr lang="zh-CN" altLang="en-US" sz="5400" dirty="0" smtClean="0"/>
              <a:t>年、月、日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43042" y="2285992"/>
            <a:ext cx="6143668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年、月、日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85852" y="3588253"/>
            <a:ext cx="74295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认识平年、闰年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5720" y="5000636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20001007"/>
          <p:cNvPicPr>
            <a:picLocks noChangeAspect="1" noChangeArrowheads="1"/>
          </p:cNvPicPr>
          <p:nvPr/>
        </p:nvPicPr>
        <p:blipFill>
          <a:blip r:embed="rId2"/>
          <a:srcRect r="17969"/>
          <a:stretch>
            <a:fillRect/>
          </a:stretch>
        </p:blipFill>
        <p:spPr bwMode="auto">
          <a:xfrm rot="16200000">
            <a:off x="1893075" y="-678685"/>
            <a:ext cx="5572164" cy="8215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928663" y="1122621"/>
            <a:ext cx="1811556" cy="4592381"/>
            <a:chOff x="928663" y="1122621"/>
            <a:chExt cx="1811556" cy="4592381"/>
          </a:xfrm>
        </p:grpSpPr>
        <p:pic>
          <p:nvPicPr>
            <p:cNvPr id="3" name="Picture 9" descr="p22-3"/>
            <p:cNvPicPr>
              <a:picLocks noChangeAspect="1" noChangeArrowheads="1"/>
            </p:cNvPicPr>
            <p:nvPr/>
          </p:nvPicPr>
          <p:blipFill>
            <a:blip r:embed="rId3" cstate="print"/>
            <a:srcRect r="57143"/>
            <a:stretch>
              <a:fillRect/>
            </a:stretch>
          </p:blipFill>
          <p:spPr bwMode="auto">
            <a:xfrm>
              <a:off x="928663" y="4286256"/>
              <a:ext cx="1285884" cy="1428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3"/>
            <p:cNvSpPr/>
            <p:nvPr/>
          </p:nvSpPr>
          <p:spPr>
            <a:xfrm rot="17628476">
              <a:off x="688747" y="2250763"/>
              <a:ext cx="3179613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5400" b="1" cap="none" spc="0" dirty="0" smtClean="0">
                  <a:ln w="11430">
                    <a:solidFill>
                      <a:schemeClr val="accent4">
                        <a:lumMod val="75000"/>
                      </a:schemeClr>
                    </a:solidFill>
                  </a:ln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你知道吗？</a:t>
              </a:r>
              <a:endParaRPr lang="zh-CN" altLang="en-US" sz="5400" b="1" cap="none" spc="0" dirty="0">
                <a:ln w="11430">
                  <a:solidFill>
                    <a:schemeClr val="accent4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571868" y="1071546"/>
            <a:ext cx="48577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每四年出现一个闰年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时间差不是整整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而是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23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秒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所以四年一闰又多算了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秒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看来误差很小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但时间长了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误差就大了。每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年就要多算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53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秒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所以每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年应少增加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天。为了便于计算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就作了“四年一闰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百年不闰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四百年又闰”的规定。所以科学家又作一项补充规定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公历年份是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的倍数时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必须是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的倍数才是闰年。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学生齐读一遍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公历年份是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的倍数时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必须是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的倍数才是闰年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285852" y="571480"/>
            <a:ext cx="4143404" cy="857256"/>
            <a:chOff x="1285852" y="571480"/>
            <a:chExt cx="4143404" cy="857256"/>
          </a:xfrm>
        </p:grpSpPr>
        <p:sp>
          <p:nvSpPr>
            <p:cNvPr id="12" name="波形 11"/>
            <p:cNvSpPr/>
            <p:nvPr/>
          </p:nvSpPr>
          <p:spPr>
            <a:xfrm>
              <a:off x="1285852" y="571480"/>
              <a:ext cx="4143404" cy="857256"/>
            </a:xfrm>
            <a:prstGeom prst="wav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57290" y="642918"/>
              <a:ext cx="35782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dirty="0" smtClean="0">
                  <a:solidFill>
                    <a:srgbClr val="0070C0"/>
                  </a:solidFill>
                  <a:latin typeface="华文楷体" pitchFamily="2" charset="-122"/>
                  <a:ea typeface="华文楷体" pitchFamily="2" charset="-122"/>
                </a:rPr>
                <a:t>判断哪一年是闰年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571604" y="1714488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86446" y="1714488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1700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</a:p>
        </p:txBody>
      </p:sp>
      <p:sp>
        <p:nvSpPr>
          <p:cNvPr id="16" name="矩形 15"/>
          <p:cNvSpPr/>
          <p:nvPr/>
        </p:nvSpPr>
        <p:spPr>
          <a:xfrm>
            <a:off x="1500166" y="3214686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</a:p>
        </p:txBody>
      </p:sp>
      <p:sp>
        <p:nvSpPr>
          <p:cNvPr id="17" name="矩形 16"/>
          <p:cNvSpPr/>
          <p:nvPr/>
        </p:nvSpPr>
        <p:spPr>
          <a:xfrm>
            <a:off x="5786446" y="3214686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1900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</a:p>
        </p:txBody>
      </p:sp>
      <p:sp>
        <p:nvSpPr>
          <p:cNvPr id="18" name="矩形 17"/>
          <p:cNvSpPr/>
          <p:nvPr/>
        </p:nvSpPr>
        <p:spPr>
          <a:xfrm>
            <a:off x="1500166" y="5000636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</a:p>
        </p:txBody>
      </p:sp>
      <p:sp>
        <p:nvSpPr>
          <p:cNvPr id="19" name="矩形 18"/>
          <p:cNvSpPr/>
          <p:nvPr/>
        </p:nvSpPr>
        <p:spPr>
          <a:xfrm>
            <a:off x="5857884" y="5000636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357290" y="1285860"/>
            <a:ext cx="3357586" cy="1571636"/>
            <a:chOff x="1357290" y="1285860"/>
            <a:chExt cx="3357586" cy="1571636"/>
          </a:xfrm>
        </p:grpSpPr>
        <p:sp>
          <p:nvSpPr>
            <p:cNvPr id="21" name="椭圆 20"/>
            <p:cNvSpPr/>
            <p:nvPr/>
          </p:nvSpPr>
          <p:spPr>
            <a:xfrm>
              <a:off x="1357290" y="1285860"/>
              <a:ext cx="1857388" cy="157163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428992" y="1857364"/>
              <a:ext cx="1285884" cy="50006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闰年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14414" y="4500570"/>
            <a:ext cx="3643338" cy="1571636"/>
            <a:chOff x="1214414" y="4500570"/>
            <a:chExt cx="3643338" cy="1571636"/>
          </a:xfrm>
        </p:grpSpPr>
        <p:sp>
          <p:nvSpPr>
            <p:cNvPr id="22" name="椭圆 21"/>
            <p:cNvSpPr/>
            <p:nvPr/>
          </p:nvSpPr>
          <p:spPr>
            <a:xfrm>
              <a:off x="1214414" y="4500570"/>
              <a:ext cx="1754200" cy="157163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643306" y="4929198"/>
              <a:ext cx="1214446" cy="50006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闰年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横卷形 6"/>
          <p:cNvSpPr/>
          <p:nvPr/>
        </p:nvSpPr>
        <p:spPr>
          <a:xfrm>
            <a:off x="857224" y="428604"/>
            <a:ext cx="2071702" cy="71438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60" y="5929330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00760" y="6334780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910" y="1142984"/>
            <a:ext cx="39437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itchFamily="2" charset="-122"/>
                <a:ea typeface="华文楷体" pitchFamily="2" charset="-122"/>
              </a:rPr>
              <a:t>）判断平年、闰年。</a:t>
            </a:r>
            <a:endParaRPr lang="zh-CN" altLang="en-US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1538" y="1571612"/>
            <a:ext cx="1217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1996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29058" y="1571612"/>
            <a:ext cx="1217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2000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6643702" y="1571612"/>
            <a:ext cx="1217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2008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1142976" y="2500306"/>
            <a:ext cx="1217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2010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4000496" y="2500306"/>
            <a:ext cx="1217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2011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6715140" y="2500306"/>
            <a:ext cx="1217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2100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endParaRPr lang="zh-CN" altLang="en-US" sz="28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1142976" y="2071678"/>
            <a:ext cx="1071570" cy="523220"/>
            <a:chOff x="1142976" y="2428868"/>
            <a:chExt cx="1071570" cy="52322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142976" y="2428868"/>
              <a:ext cx="1071570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1214414" y="2428868"/>
              <a:ext cx="90601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1"/>
                  </a:solidFill>
                  <a:effectLst/>
                </a:rPr>
                <a:t>闰年</a:t>
              </a:r>
              <a:endParaRPr lang="zh-CN" altLang="en-US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71934" y="2071678"/>
            <a:ext cx="1071570" cy="523220"/>
            <a:chOff x="1142976" y="2428868"/>
            <a:chExt cx="1071570" cy="52322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142976" y="2428868"/>
              <a:ext cx="1071570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214414" y="2428868"/>
              <a:ext cx="90601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1"/>
                  </a:solidFill>
                  <a:effectLst/>
                </a:rPr>
                <a:t>闰年</a:t>
              </a:r>
              <a:endParaRPr lang="zh-CN" altLang="en-US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86578" y="2071678"/>
            <a:ext cx="1071570" cy="523220"/>
            <a:chOff x="1142976" y="2428868"/>
            <a:chExt cx="1071570" cy="52322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142976" y="2428868"/>
              <a:ext cx="1071570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214414" y="2428868"/>
              <a:ext cx="90601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1"/>
                  </a:solidFill>
                  <a:effectLst/>
                </a:rPr>
                <a:t>闰年</a:t>
              </a:r>
              <a:endParaRPr lang="zh-CN" altLang="en-US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14414" y="3071810"/>
            <a:ext cx="1071570" cy="523220"/>
            <a:chOff x="1142976" y="2428868"/>
            <a:chExt cx="1071570" cy="52322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142976" y="2428868"/>
              <a:ext cx="107157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1214414" y="2428868"/>
              <a:ext cx="918841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2800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平年</a:t>
              </a:r>
              <a:endParaRPr lang="zh-CN" altLang="en-US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43372" y="3071810"/>
            <a:ext cx="1071570" cy="523220"/>
            <a:chOff x="1142976" y="2428868"/>
            <a:chExt cx="1071570" cy="52322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142976" y="2428868"/>
              <a:ext cx="107157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1214414" y="2428868"/>
              <a:ext cx="918841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2800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平年</a:t>
              </a:r>
              <a:endParaRPr lang="zh-CN" altLang="en-US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86578" y="3071810"/>
            <a:ext cx="1071570" cy="523220"/>
            <a:chOff x="1142976" y="2428868"/>
            <a:chExt cx="1071570" cy="52322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142976" y="2428868"/>
              <a:ext cx="1071570" cy="1588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1214414" y="2428868"/>
              <a:ext cx="918841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2800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平年</a:t>
              </a:r>
              <a:endParaRPr lang="zh-CN" altLang="en-US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428596" y="3500438"/>
            <a:ext cx="837011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）平年一年有多少天？是几个星期零几天？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     闰年一年有多少天？</a:t>
            </a:r>
            <a:endParaRPr lang="zh-CN" altLang="en-US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71538" y="4429132"/>
            <a:ext cx="378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31×7+30×4+28=365(</a:t>
            </a:r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天</a:t>
            </a:r>
            <a:r>
              <a:rPr 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71538" y="4929198"/>
            <a:ext cx="428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365÷7=52(</a:t>
            </a:r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个</a:t>
            </a:r>
            <a:r>
              <a:rPr 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……</a:t>
            </a:r>
            <a:r>
              <a:rPr 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1(</a:t>
            </a:r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天</a:t>
            </a:r>
            <a:r>
              <a:rPr 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  <a:ea typeface="+mn-ea"/>
              </a:rPr>
              <a:t>　</a:t>
            </a:r>
          </a:p>
        </p:txBody>
      </p:sp>
      <p:sp>
        <p:nvSpPr>
          <p:cNvPr id="48" name="矩形 47"/>
          <p:cNvSpPr/>
          <p:nvPr/>
        </p:nvSpPr>
        <p:spPr>
          <a:xfrm>
            <a:off x="1071538" y="5429264"/>
            <a:ext cx="2204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365+1=366(</a:t>
            </a:r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天</a:t>
            </a:r>
            <a:r>
              <a:rPr 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zh-CN" altLang="en-US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43438" y="5026895"/>
            <a:ext cx="4429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答：平年一年有</a:t>
            </a:r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365</a:t>
            </a:r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天，是</a:t>
            </a:r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52</a:t>
            </a:r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个星期零</a:t>
            </a:r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</a:t>
            </a:r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天，闰年一年有</a:t>
            </a:r>
            <a:r>
              <a:rPr lang="en-US" altLang="zh-CN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366</a:t>
            </a:r>
            <a:r>
              <a:rPr lang="zh-CN" altLang="en-US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天。</a:t>
            </a:r>
            <a:endParaRPr lang="zh-CN" altLang="en-US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85786" y="428604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填空。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5720" y="4071942"/>
            <a:ext cx="885828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通常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年里有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个平年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个闰年。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公历年份是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的倍数的年份一般都是闰年。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但公历年份是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的倍数时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必须是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的倍数才是闰年。</a:t>
            </a:r>
          </a:p>
        </p:txBody>
      </p:sp>
      <p:sp>
        <p:nvSpPr>
          <p:cNvPr id="32" name="矩形 31"/>
          <p:cNvSpPr/>
          <p:nvPr/>
        </p:nvSpPr>
        <p:spPr>
          <a:xfrm>
            <a:off x="285688" y="1142984"/>
            <a:ext cx="88583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平年二月有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闰年二月有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85720" y="1928802"/>
            <a:ext cx="8858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闰年全年有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平年全年有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34" name="矩形 33"/>
          <p:cNvSpPr/>
          <p:nvPr/>
        </p:nvSpPr>
        <p:spPr>
          <a:xfrm>
            <a:off x="285720" y="2714620"/>
            <a:ext cx="81439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1900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年的二月有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39" name="矩形 38"/>
          <p:cNvSpPr/>
          <p:nvPr/>
        </p:nvSpPr>
        <p:spPr>
          <a:xfrm>
            <a:off x="285720" y="3429000"/>
            <a:ext cx="85011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2016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年一、二、三月一共有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43" name="矩形 42"/>
          <p:cNvSpPr/>
          <p:nvPr/>
        </p:nvSpPr>
        <p:spPr>
          <a:xfrm>
            <a:off x="3357554" y="114298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28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286644" y="114298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29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3143240" y="192880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366</a:t>
            </a:r>
            <a:endParaRPr lang="zh-CN" altLang="en-US" sz="3200" dirty="0" smtClean="0">
              <a:solidFill>
                <a:srgbClr val="0070C0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215206" y="192880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365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4214810" y="271462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28</a:t>
            </a:r>
            <a:endParaRPr lang="zh-CN" altLang="en-US" sz="3200" dirty="0" smtClean="0">
              <a:solidFill>
                <a:srgbClr val="0070C0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215074" y="342900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91</a:t>
            </a:r>
            <a:endParaRPr lang="zh-CN" altLang="en-US" sz="3200" dirty="0" smtClean="0">
              <a:solidFill>
                <a:srgbClr val="0070C0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00430" y="407194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3</a:t>
            </a:r>
            <a:endParaRPr lang="zh-CN" altLang="en-US" sz="3200" dirty="0" smtClean="0">
              <a:solidFill>
                <a:srgbClr val="0070C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15074" y="414338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1</a:t>
            </a:r>
            <a:endParaRPr lang="zh-CN" altLang="en-US" sz="3200" dirty="0" smtClean="0">
              <a:solidFill>
                <a:srgbClr val="0070C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84148" y="457200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4</a:t>
            </a:r>
            <a:endParaRPr lang="zh-CN" altLang="en-US" sz="3200" dirty="0" smtClean="0">
              <a:solidFill>
                <a:srgbClr val="0070C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000892" y="507207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70C0"/>
                </a:solidFill>
              </a:rPr>
              <a:t>400</a:t>
            </a:r>
            <a:endParaRPr lang="zh-CN" altLang="en-US" sz="32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500042"/>
            <a:ext cx="271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连线。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24" y="171448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1964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8926" y="171448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1992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29190" y="171448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2000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16" y="1714488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2100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8662" y="457200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1945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364" y="457200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1949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0628" y="457200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1964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29454" y="457200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1990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643174" y="3143248"/>
            <a:ext cx="1071570" cy="5715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闰年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500694" y="3143248"/>
            <a:ext cx="1071570" cy="5715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平年</a:t>
            </a:r>
          </a:p>
        </p:txBody>
      </p:sp>
      <p:cxnSp>
        <p:nvCxnSpPr>
          <p:cNvPr id="26" name="直接连接符 25"/>
          <p:cNvCxnSpPr>
            <a:endCxn id="24" idx="0"/>
          </p:cNvCxnSpPr>
          <p:nvPr/>
        </p:nvCxnSpPr>
        <p:spPr>
          <a:xfrm>
            <a:off x="1643042" y="2071678"/>
            <a:ext cx="1535917" cy="107157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24" idx="0"/>
          </p:cNvCxnSpPr>
          <p:nvPr/>
        </p:nvCxnSpPr>
        <p:spPr>
          <a:xfrm rot="5400000">
            <a:off x="2839630" y="2482446"/>
            <a:ext cx="1000131" cy="32147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24" idx="0"/>
          </p:cNvCxnSpPr>
          <p:nvPr/>
        </p:nvCxnSpPr>
        <p:spPr>
          <a:xfrm rot="10800000" flipV="1">
            <a:off x="3178960" y="2143116"/>
            <a:ext cx="2321737" cy="100013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endCxn id="25" idx="0"/>
          </p:cNvCxnSpPr>
          <p:nvPr/>
        </p:nvCxnSpPr>
        <p:spPr>
          <a:xfrm rot="10800000" flipV="1">
            <a:off x="6036480" y="2143116"/>
            <a:ext cx="1321603" cy="100013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25" idx="2"/>
          </p:cNvCxnSpPr>
          <p:nvPr/>
        </p:nvCxnSpPr>
        <p:spPr>
          <a:xfrm flipV="1">
            <a:off x="1643042" y="3714752"/>
            <a:ext cx="4393437" cy="92869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endCxn id="25" idx="2"/>
          </p:cNvCxnSpPr>
          <p:nvPr/>
        </p:nvCxnSpPr>
        <p:spPr>
          <a:xfrm flipV="1">
            <a:off x="3857620" y="3714752"/>
            <a:ext cx="2178859" cy="100013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286116" y="3786190"/>
            <a:ext cx="2500330" cy="92869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072198" y="3714752"/>
            <a:ext cx="1535917" cy="107157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57" name="组合 9"/>
          <p:cNvGrpSpPr/>
          <p:nvPr/>
        </p:nvGrpSpPr>
        <p:grpSpPr>
          <a:xfrm>
            <a:off x="5987025" y="5908795"/>
            <a:ext cx="1656809" cy="877791"/>
            <a:chOff x="5939527" y="5733256"/>
            <a:chExt cx="1656809" cy="877791"/>
          </a:xfrm>
        </p:grpSpPr>
        <p:pic>
          <p:nvPicPr>
            <p:cNvPr id="5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29322" y="5786454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42910" y="2285992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zh-CN" altLang="en-US" sz="3600" dirty="0" smtClean="0">
                <a:latin typeface="楷体_GB2312"/>
              </a:rPr>
              <a:t>公历年份</a:t>
            </a:r>
            <a:r>
              <a:rPr lang="en-US" sz="3600" dirty="0" smtClean="0">
                <a:latin typeface="楷体_GB2312"/>
              </a:rPr>
              <a:t>÷4</a:t>
            </a:r>
            <a:r>
              <a:rPr lang="zh-CN" altLang="en-US" sz="3600" dirty="0" smtClean="0">
                <a:latin typeface="楷体_GB2312"/>
              </a:rPr>
              <a:t>的结果如果没有余数</a:t>
            </a:r>
            <a:r>
              <a:rPr lang="en-US" sz="3600" dirty="0" smtClean="0">
                <a:latin typeface="楷体_GB2312"/>
              </a:rPr>
              <a:t>,</a:t>
            </a:r>
          </a:p>
          <a:p>
            <a:pPr marL="742950" indent="-742950"/>
            <a:r>
              <a:rPr lang="zh-CN" altLang="en-US" sz="3600" dirty="0" smtClean="0">
                <a:latin typeface="楷体_GB2312"/>
              </a:rPr>
              <a:t>      一般就是闰年。</a:t>
            </a:r>
            <a:endParaRPr lang="zh-CN" altLang="en-US" sz="3600" dirty="0">
              <a:latin typeface="楷体_GB231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034" y="3929066"/>
            <a:ext cx="842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dirty="0" smtClean="0">
                <a:latin typeface="楷体_GB2312"/>
              </a:rPr>
              <a:t>2.</a:t>
            </a:r>
            <a:r>
              <a:rPr lang="zh-CN" altLang="en-US" sz="3600" dirty="0" smtClean="0">
                <a:latin typeface="楷体_GB2312"/>
              </a:rPr>
              <a:t>  如果是整百年数</a:t>
            </a:r>
            <a:r>
              <a:rPr lang="en-US" altLang="en-US" sz="3600" dirty="0" smtClean="0">
                <a:latin typeface="楷体_GB2312"/>
              </a:rPr>
              <a:t>,</a:t>
            </a:r>
            <a:r>
              <a:rPr lang="zh-CN" altLang="en-US" sz="3600" dirty="0" smtClean="0">
                <a:latin typeface="楷体_GB2312"/>
              </a:rPr>
              <a:t>就要公历年份</a:t>
            </a:r>
            <a:r>
              <a:rPr lang="en-US" altLang="en-US" sz="3600" dirty="0" smtClean="0">
                <a:latin typeface="楷体_GB2312"/>
              </a:rPr>
              <a:t>÷400</a:t>
            </a:r>
            <a:r>
              <a:rPr lang="zh-CN" altLang="en-US" sz="3600" dirty="0" smtClean="0">
                <a:latin typeface="楷体_GB2312"/>
              </a:rPr>
              <a:t>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00100" y="1000108"/>
            <a:ext cx="6215106" cy="928694"/>
            <a:chOff x="1785918" y="857232"/>
            <a:chExt cx="5929354" cy="928694"/>
          </a:xfrm>
        </p:grpSpPr>
        <p:sp>
          <p:nvSpPr>
            <p:cNvPr id="19" name="前凸带形 18"/>
            <p:cNvSpPr/>
            <p:nvPr/>
          </p:nvSpPr>
          <p:spPr>
            <a:xfrm>
              <a:off x="1785918" y="857232"/>
              <a:ext cx="5929354" cy="928694"/>
            </a:xfrm>
            <a:prstGeom prst="ribbon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17141" y="1142984"/>
              <a:ext cx="31470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70C0"/>
                  </a:solidFill>
                  <a:latin typeface="华文楷体" pitchFamily="2" charset="-122"/>
                  <a:ea typeface="华文楷体" pitchFamily="2" charset="-122"/>
                </a:rPr>
                <a:t>判断闰年的方法</a:t>
              </a:r>
              <a:r>
                <a:rPr lang="en-US" sz="3200" dirty="0" smtClean="0">
                  <a:solidFill>
                    <a:srgbClr val="0070C0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endParaRPr lang="zh-CN" altLang="en-US" sz="3200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714744" y="136508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000100" y="1058275"/>
            <a:ext cx="5072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14348" y="1785926"/>
            <a:ext cx="7000924" cy="1712536"/>
            <a:chOff x="714348" y="1142984"/>
            <a:chExt cx="7000924" cy="1712536"/>
          </a:xfrm>
        </p:grpSpPr>
        <p:sp>
          <p:nvSpPr>
            <p:cNvPr id="92" name="TextBox 91"/>
            <p:cNvSpPr txBox="1"/>
            <p:nvPr/>
          </p:nvSpPr>
          <p:spPr>
            <a:xfrm>
              <a:off x="714348" y="1142984"/>
              <a:ext cx="573057" cy="76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4.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85852" y="1285860"/>
              <a:ext cx="642942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每个闰年有多少天？是多少个星期零几天？怎样知道算出的星期数对不对呢？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85786" y="4130109"/>
            <a:ext cx="7929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答：每个闰年有</a:t>
            </a:r>
            <a:r>
              <a:rPr lang="en-US" altLang="en-US" sz="3200" dirty="0" smtClean="0">
                <a:latin typeface="宋体" panose="02010600030101010101" pitchFamily="2" charset="-122"/>
              </a:rPr>
              <a:t>366</a:t>
            </a:r>
            <a:r>
              <a:rPr lang="zh-CN" altLang="en-US" sz="3200" dirty="0" smtClean="0">
                <a:latin typeface="宋体" panose="02010600030101010101" pitchFamily="2" charset="-122"/>
              </a:rPr>
              <a:t>天，是</a:t>
            </a:r>
            <a:r>
              <a:rPr lang="en-US" altLang="en-US" sz="3200" dirty="0" smtClean="0">
                <a:latin typeface="宋体" panose="02010600030101010101" pitchFamily="2" charset="-122"/>
              </a:rPr>
              <a:t>52</a:t>
            </a:r>
            <a:r>
              <a:rPr lang="zh-CN" altLang="en-US" sz="3200" dirty="0" smtClean="0">
                <a:latin typeface="宋体" panose="02010600030101010101" pitchFamily="2" charset="-122"/>
              </a:rPr>
              <a:t>个星期零</a:t>
            </a:r>
            <a:r>
              <a:rPr lang="en-US" altLang="en-US" sz="3200" dirty="0" smtClean="0"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latin typeface="宋体" panose="02010600030101010101" pitchFamily="2" charset="-122"/>
              </a:rPr>
              <a:t>天。　</a:t>
            </a:r>
          </a:p>
        </p:txBody>
      </p:sp>
      <p:sp>
        <p:nvSpPr>
          <p:cNvPr id="28" name="矩形 27"/>
          <p:cNvSpPr/>
          <p:nvPr/>
        </p:nvSpPr>
        <p:spPr>
          <a:xfrm>
            <a:off x="1785918" y="5130241"/>
            <a:ext cx="407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宋体" panose="02010600030101010101" pitchFamily="2" charset="-122"/>
              </a:rPr>
              <a:t>52×7+2=366(</a:t>
            </a:r>
            <a:r>
              <a:rPr lang="zh-CN" altLang="en-US" sz="3200" dirty="0" smtClean="0">
                <a:latin typeface="宋体" panose="02010600030101010101" pitchFamily="2" charset="-122"/>
              </a:rPr>
              <a:t>天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428596" y="1000108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小强满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岁的时候，只过了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个生日。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357166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29124" y="1714488"/>
            <a:ext cx="4143404" cy="1809750"/>
            <a:chOff x="4214810" y="2285992"/>
            <a:chExt cx="4714908" cy="1809750"/>
          </a:xfrm>
        </p:grpSpPr>
        <p:grpSp>
          <p:nvGrpSpPr>
            <p:cNvPr id="19" name="组合 18"/>
            <p:cNvGrpSpPr/>
            <p:nvPr/>
          </p:nvGrpSpPr>
          <p:grpSpPr>
            <a:xfrm>
              <a:off x="4214810" y="2285992"/>
              <a:ext cx="1781176" cy="1809750"/>
              <a:chOff x="1285852" y="2357430"/>
              <a:chExt cx="1781176" cy="180975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285852" y="2357430"/>
                <a:ext cx="1714512" cy="1785950"/>
              </a:xfrm>
              <a:prstGeom prst="rect">
                <a:avLst/>
              </a:prstGeom>
              <a:solidFill>
                <a:srgbClr val="FFFF6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 descr="d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28728" y="2357430"/>
                <a:ext cx="1638300" cy="1809750"/>
              </a:xfrm>
              <a:prstGeom prst="rect">
                <a:avLst/>
              </a:prstGeom>
            </p:spPr>
          </p:pic>
        </p:grpSp>
        <p:sp>
          <p:nvSpPr>
            <p:cNvPr id="20" name="圆角矩形标注 19"/>
            <p:cNvSpPr/>
            <p:nvPr/>
          </p:nvSpPr>
          <p:spPr>
            <a:xfrm>
              <a:off x="6143636" y="2357430"/>
              <a:ext cx="2786082" cy="928694"/>
            </a:xfrm>
            <a:prstGeom prst="wedgeRoundRectCallout">
              <a:avLst>
                <a:gd name="adj1" fmla="val -55737"/>
                <a:gd name="adj2" fmla="val 29992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zh-CN" altLang="en-US" sz="28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猜一猜我是   哪一天 生的。</a:t>
              </a:r>
              <a:endParaRPr lang="zh-CN" altLang="en-US" sz="28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14480" y="3714752"/>
            <a:ext cx="4786346" cy="1643074"/>
            <a:chOff x="1714480" y="3714752"/>
            <a:chExt cx="4786346" cy="1643074"/>
          </a:xfrm>
        </p:grpSpPr>
        <p:sp>
          <p:nvSpPr>
            <p:cNvPr id="23" name="云形 22"/>
            <p:cNvSpPr/>
            <p:nvPr/>
          </p:nvSpPr>
          <p:spPr>
            <a:xfrm>
              <a:off x="1714480" y="3714752"/>
              <a:ext cx="4786346" cy="1643074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571736" y="4214818"/>
              <a:ext cx="281359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答：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月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29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日。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5" name="组合 3"/>
          <p:cNvGrpSpPr/>
          <p:nvPr/>
        </p:nvGrpSpPr>
        <p:grpSpPr>
          <a:xfrm>
            <a:off x="5357818" y="6120490"/>
            <a:ext cx="2376487" cy="523220"/>
            <a:chOff x="5220072" y="5877272"/>
            <a:chExt cx="2376487" cy="877496"/>
          </a:xfrm>
        </p:grpSpPr>
        <p:sp>
          <p:nvSpPr>
            <p:cNvPr id="26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6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7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1613" y="214290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285852" y="1071546"/>
            <a:ext cx="564360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元旦是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85852" y="1857364"/>
            <a:ext cx="76438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妇女节是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85852" y="2571744"/>
            <a:ext cx="700092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劳动节是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14414" y="3429000"/>
            <a:ext cx="74295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儿童节是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85852" y="4214818"/>
            <a:ext cx="71438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教师节是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85852" y="5000636"/>
            <a:ext cx="75009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国庆节是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日。</a:t>
            </a:r>
          </a:p>
        </p:txBody>
      </p:sp>
      <p:sp>
        <p:nvSpPr>
          <p:cNvPr id="40" name="流程图: 可选过程 39"/>
          <p:cNvSpPr/>
          <p:nvPr/>
        </p:nvSpPr>
        <p:spPr>
          <a:xfrm>
            <a:off x="1285852" y="357166"/>
            <a:ext cx="1643074" cy="500066"/>
          </a:xfrm>
          <a:prstGeom prst="flowChartAlternate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填一填。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071802" y="10715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00628" y="10715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357554" y="185736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57554" y="25717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五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214942" y="192880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八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286380" y="26431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357554" y="34290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六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286380" y="34290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28992" y="421481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九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286380" y="42862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十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428992" y="507207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十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86380" y="507207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71480"/>
            <a:ext cx="415720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我会填。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81635" y="5643880"/>
            <a:ext cx="876236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小刚生日是儿童节前一天</a:t>
            </a:r>
            <a:r>
              <a:rPr lang="en-US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小刚是</a:t>
            </a:r>
            <a:r>
              <a:rPr lang="en-US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出生的。</a:t>
            </a:r>
          </a:p>
        </p:txBody>
      </p:sp>
      <p:sp>
        <p:nvSpPr>
          <p:cNvPr id="21" name="矩形 20"/>
          <p:cNvSpPr/>
          <p:nvPr/>
        </p:nvSpPr>
        <p:spPr>
          <a:xfrm>
            <a:off x="714348" y="1142984"/>
            <a:ext cx="7215238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平年的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月有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全年共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 lvl="0"/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闰年的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月有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全年共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14348" y="2071678"/>
            <a:ext cx="842965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arenBoth" startAt="2"/>
            </a:pP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1964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我国第一颗原子弹试爆成功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 marL="514350" lvl="0" indent="-51435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这一年共有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　   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到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2009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日是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514350" lvl="0" indent="-51435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　   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周年。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42910" y="3500438"/>
            <a:ext cx="81439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arenBoth" startAt="3"/>
            </a:pP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常用的时间单位除了时、分、秒外</a:t>
            </a:r>
            <a:r>
              <a:rPr lang="en-US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还有</a:t>
            </a:r>
            <a:r>
              <a:rPr lang="en-US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、 </a:t>
            </a:r>
            <a:r>
              <a:rPr lang="en-US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   </a:t>
            </a:r>
            <a:r>
              <a:rPr lang="en-US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71472" y="4572008"/>
            <a:ext cx="835821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arenBoth" startAt="4"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王老师外出培训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个月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正好是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62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这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个月是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514350" lvl="0" indent="-51435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　      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3500430" y="107154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28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6286512" y="107154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365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3041643" y="1511287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2</a:t>
            </a:r>
            <a:r>
              <a:rPr lang="en-US" altLang="zh-CN" sz="3200" dirty="0" smtClean="0"/>
              <a:t>9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5750572" y="151128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366</a:t>
            </a:r>
            <a:endParaRPr lang="zh-CN" altLang="en-US" sz="3200" dirty="0"/>
          </a:p>
        </p:txBody>
      </p:sp>
      <p:sp>
        <p:nvSpPr>
          <p:cNvPr id="43" name="矩形 42"/>
          <p:cNvSpPr/>
          <p:nvPr/>
        </p:nvSpPr>
        <p:spPr>
          <a:xfrm>
            <a:off x="2937502" y="247109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366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643042" y="292893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97986" y="38687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年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50214" y="386874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月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871712" y="386874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日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01817" y="500063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</a:rPr>
              <a:t>月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858571" y="500063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</a:rPr>
              <a:t>月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57950" y="5643578"/>
            <a:ext cx="1766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日　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6" grpId="0"/>
      <p:bldP spid="28" grpId="0"/>
      <p:bldP spid="29" grpId="0"/>
      <p:bldP spid="30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698903"/>
            <a:ext cx="457203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连一连。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8016" y="1857364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2008</a:t>
            </a:r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年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285852" y="2357430"/>
            <a:ext cx="6215106" cy="221457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071670" y="1857364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2010</a:t>
            </a:r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年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9058" y="185736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月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14942" y="1857364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12</a:t>
            </a:r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个月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1857364"/>
            <a:ext cx="1062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8</a:t>
            </a:r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月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8662" y="450057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30</a:t>
            </a:r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天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28860" y="450057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平年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9058" y="450057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闰年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00694" y="442913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一年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72330" y="442913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31</a:t>
            </a:r>
            <a:r>
              <a:rPr lang="zh-CN" altLang="en-US" sz="3200" dirty="0" smtClean="0">
                <a:solidFill>
                  <a:srgbClr val="7030A0"/>
                </a:solidFill>
                <a:ea typeface="楷体_GB2312"/>
              </a:rPr>
              <a:t>天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rot="16200000" flipH="1">
            <a:off x="1607323" y="3393281"/>
            <a:ext cx="2286016" cy="7143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0800000" flipV="1">
            <a:off x="1500166" y="2285992"/>
            <a:ext cx="2714644" cy="235745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4679157" y="3464719"/>
            <a:ext cx="2214578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10800000" flipV="1">
            <a:off x="4286248" y="2285992"/>
            <a:ext cx="2928958" cy="235745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428604"/>
            <a:ext cx="7440155" cy="150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我会判。（对的打“√”，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错的打“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”）</a:t>
            </a:r>
          </a:p>
        </p:txBody>
      </p:sp>
      <p:sp>
        <p:nvSpPr>
          <p:cNvPr id="14" name="矩形 13"/>
          <p:cNvSpPr/>
          <p:nvPr/>
        </p:nvSpPr>
        <p:spPr>
          <a:xfrm>
            <a:off x="571472" y="2214554"/>
            <a:ext cx="835824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arenBoth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单数的月份都是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双数的月份都是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天。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472" y="3643314"/>
            <a:ext cx="85725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今天是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明天就是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日了。</a:t>
            </a:r>
          </a:p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1472" y="4857760"/>
            <a:ext cx="857252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妈妈是在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日出差回来的。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41648" y="26441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63991" y="40732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01024" y="48577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0" name="Group 8"/>
          <p:cNvGrpSpPr/>
          <p:nvPr/>
        </p:nvGrpSpPr>
        <p:grpSpPr bwMode="auto">
          <a:xfrm>
            <a:off x="5786446" y="5929330"/>
            <a:ext cx="1943100" cy="525791"/>
            <a:chOff x="1474" y="3702"/>
            <a:chExt cx="952" cy="499"/>
          </a:xfrm>
        </p:grpSpPr>
        <p:sp>
          <p:nvSpPr>
            <p:cNvPr id="21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000100" y="571480"/>
            <a:ext cx="528641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8596" y="1785926"/>
            <a:ext cx="8215370" cy="1143008"/>
            <a:chOff x="571472" y="1857364"/>
            <a:chExt cx="8215370" cy="1143008"/>
          </a:xfrm>
        </p:grpSpPr>
        <p:sp>
          <p:nvSpPr>
            <p:cNvPr id="31" name="波形 30"/>
            <p:cNvSpPr/>
            <p:nvPr/>
          </p:nvSpPr>
          <p:spPr>
            <a:xfrm>
              <a:off x="642910" y="1857364"/>
              <a:ext cx="8143932" cy="1143008"/>
            </a:xfrm>
            <a:prstGeom prst="wav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71472" y="2143116"/>
              <a:ext cx="81439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你出生在哪年？是闰年吗？你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16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岁那一年是闰年吗？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571480"/>
            <a:ext cx="678661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拓展题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一年有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个季度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年每个季度各有多少天。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00166" y="2558473"/>
          <a:ext cx="5715040" cy="3227220"/>
        </p:xfrm>
        <a:graphic>
          <a:graphicData uri="http://schemas.openxmlformats.org/drawingml/2006/table">
            <a:tbl>
              <a:tblPr/>
              <a:tblGrid>
                <a:gridCol w="1905013"/>
                <a:gridCol w="2222516"/>
                <a:gridCol w="1587511"/>
              </a:tblGrid>
              <a:tr h="341490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月份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天数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980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第一季度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~3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980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第二季度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~6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9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第三季度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7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~9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9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第四季度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10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~12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6143636" y="3129977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91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6143636" y="391579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91</a:t>
            </a:r>
            <a:endParaRPr lang="zh-CN" altLang="en-US" sz="3200" dirty="0" smtClean="0"/>
          </a:p>
        </p:txBody>
      </p:sp>
      <p:sp>
        <p:nvSpPr>
          <p:cNvPr id="16" name="矩形 15"/>
          <p:cNvSpPr/>
          <p:nvPr/>
        </p:nvSpPr>
        <p:spPr>
          <a:xfrm>
            <a:off x="6143636" y="4558737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92</a:t>
            </a:r>
            <a:endParaRPr lang="zh-CN" altLang="en-US" sz="3200" dirty="0" smtClean="0"/>
          </a:p>
        </p:txBody>
      </p:sp>
      <p:sp>
        <p:nvSpPr>
          <p:cNvPr id="17" name="矩形 16"/>
          <p:cNvSpPr/>
          <p:nvPr/>
        </p:nvSpPr>
        <p:spPr>
          <a:xfrm>
            <a:off x="6143636" y="520167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92</a:t>
            </a:r>
            <a:endParaRPr lang="zh-CN" altLang="en-US" sz="3200" dirty="0" smtClean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714356"/>
            <a:ext cx="678661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年六月一日是星期三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你能算出这年的国际劳动节是星期几吗？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9" name="爆炸形 1 8"/>
          <p:cNvSpPr/>
          <p:nvPr/>
        </p:nvSpPr>
        <p:spPr>
          <a:xfrm>
            <a:off x="2500298" y="2571744"/>
            <a:ext cx="3643338" cy="1928826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星期日</a:t>
            </a:r>
            <a:endParaRPr lang="zh-CN" altLang="en-US" sz="3200" dirty="0"/>
          </a:p>
        </p:txBody>
      </p:sp>
      <p:grpSp>
        <p:nvGrpSpPr>
          <p:cNvPr id="10" name="Group 8"/>
          <p:cNvGrpSpPr/>
          <p:nvPr/>
        </p:nvGrpSpPr>
        <p:grpSpPr bwMode="auto">
          <a:xfrm>
            <a:off x="5500694" y="5929330"/>
            <a:ext cx="1943100" cy="525791"/>
            <a:chOff x="1474" y="3702"/>
            <a:chExt cx="952" cy="499"/>
          </a:xfrm>
        </p:grpSpPr>
        <p:sp>
          <p:nvSpPr>
            <p:cNvPr id="11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772523"/>
            <a:ext cx="735811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爷爷出生于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1948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从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1949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年到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2017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年元旦他一共过了多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少个生日？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3" name="Group 8"/>
          <p:cNvGrpSpPr/>
          <p:nvPr/>
        </p:nvGrpSpPr>
        <p:grpSpPr bwMode="auto">
          <a:xfrm>
            <a:off x="5643570" y="5929330"/>
            <a:ext cx="1943100" cy="525791"/>
            <a:chOff x="1474" y="3702"/>
            <a:chExt cx="952" cy="499"/>
          </a:xfrm>
        </p:grpSpPr>
        <p:sp>
          <p:nvSpPr>
            <p:cNvPr id="34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571604" y="2844225"/>
            <a:ext cx="6643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2017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1949=68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（年）</a:t>
            </a:r>
            <a:endParaRPr lang="en-US" altLang="zh-CN" sz="3200" dirty="0" smtClean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68÷4=17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（个）</a:t>
            </a:r>
            <a:endParaRPr lang="zh-CN" altLang="en-US" sz="3200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04" y="4130109"/>
            <a:ext cx="59293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答：他一共过了</a:t>
            </a:r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17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个生日。</a:t>
            </a:r>
          </a:p>
        </p:txBody>
      </p:sp>
    </p:spTree>
    <p:custDataLst>
      <p:tags r:id="rId1"/>
    </p:custData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42976" y="571480"/>
            <a:ext cx="5500726" cy="1077218"/>
            <a:chOff x="1142976" y="571480"/>
            <a:chExt cx="5500726" cy="1077218"/>
          </a:xfrm>
        </p:grpSpPr>
        <p:sp>
          <p:nvSpPr>
            <p:cNvPr id="29" name="矩形 28"/>
            <p:cNvSpPr/>
            <p:nvPr/>
          </p:nvSpPr>
          <p:spPr>
            <a:xfrm>
              <a:off x="1142976" y="571480"/>
              <a:ext cx="857256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143108" y="571480"/>
              <a:ext cx="450059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2011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年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月和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2012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年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月，这两个月的天数一样吗？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14414" y="1785926"/>
            <a:ext cx="6786610" cy="3286148"/>
            <a:chOff x="1571604" y="3643314"/>
            <a:chExt cx="5929354" cy="3500462"/>
          </a:xfrm>
        </p:grpSpPr>
        <p:sp>
          <p:nvSpPr>
            <p:cNvPr id="31" name="矩形 30"/>
            <p:cNvSpPr/>
            <p:nvPr/>
          </p:nvSpPr>
          <p:spPr>
            <a:xfrm>
              <a:off x="1571604" y="3643314"/>
              <a:ext cx="5929354" cy="350046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Picture 13" descr="F:\人三课件\彩色教材\34.ti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14480" y="3857628"/>
              <a:ext cx="5562600" cy="321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2" name="TextBox 41"/>
          <p:cNvSpPr txBox="1"/>
          <p:nvPr/>
        </p:nvSpPr>
        <p:spPr>
          <a:xfrm>
            <a:off x="285720" y="5072074"/>
            <a:ext cx="864396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月，有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天的是平年，有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29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天的是闰年。平年全年有（    ）天，闰年全年有（     ）天。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00232" y="557214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365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00826" y="557214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366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1013" y="6600825"/>
            <a:ext cx="1042987" cy="257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071546"/>
            <a:ext cx="6793499" cy="42148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500042"/>
            <a:ext cx="7215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观察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1997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2008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月的天数。你发现了什么？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7290" y="5357826"/>
            <a:ext cx="5357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二月份有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29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天的年份叫做闰年</a:t>
            </a:r>
            <a:endParaRPr lang="zh-CN" altLang="en-US" sz="2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7290" y="5857892"/>
            <a:ext cx="5286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二月份有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天的年份叫做平年</a:t>
            </a:r>
          </a:p>
        </p:txBody>
      </p:sp>
      <p:sp>
        <p:nvSpPr>
          <p:cNvPr id="11" name="椭圆 10"/>
          <p:cNvSpPr/>
          <p:nvPr/>
        </p:nvSpPr>
        <p:spPr>
          <a:xfrm>
            <a:off x="6357950" y="928670"/>
            <a:ext cx="1857388" cy="15716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57950" y="2428868"/>
            <a:ext cx="1785950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86512" y="3714752"/>
            <a:ext cx="1928826" cy="16430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214414" y="5500702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把上面月历中的闰年圈出来。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 animBg="1"/>
      <p:bldP spid="12" grpId="0" animBg="1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1013" y="6600825"/>
            <a:ext cx="1042987" cy="257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071546"/>
            <a:ext cx="6793499" cy="42148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500042"/>
            <a:ext cx="7215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观察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1997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2008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月的天数。你发现了什么？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57950" y="928670"/>
            <a:ext cx="1857388" cy="15716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57950" y="2428868"/>
            <a:ext cx="1785950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86512" y="3714752"/>
            <a:ext cx="1928826" cy="16430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85786" y="5286388"/>
            <a:ext cx="85725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年是闰年，（    ）年后，即（     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年又是闰年。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7686" y="528638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4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00958" y="528638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2012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1013" y="6600825"/>
            <a:ext cx="1042987" cy="257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071546"/>
            <a:ext cx="6793499" cy="42148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500042"/>
            <a:ext cx="7215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观察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1997 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2008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月的天数。你发现了什么？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57950" y="928670"/>
            <a:ext cx="1857388" cy="15716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57950" y="2428868"/>
            <a:ext cx="1785950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86512" y="3714752"/>
            <a:ext cx="1928826" cy="16430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57158" y="5288340"/>
            <a:ext cx="878684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今年是（     ）年，上一个闰年是（      ）年，下一个闰年是（      ）年。</a:t>
            </a:r>
            <a:endParaRPr lang="zh-CN" altLang="en-US" sz="3200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70" y="528638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ea typeface="楷体_GB2312"/>
              </a:rPr>
              <a:t>2016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72330" y="528638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ea typeface="楷体_GB2312"/>
              </a:rPr>
              <a:t>2012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35772" y="5779469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ea typeface="楷体_GB2312"/>
              </a:rPr>
              <a:t>2020</a:t>
            </a:r>
            <a:endParaRPr lang="zh-CN" altLang="en-US" sz="3200" dirty="0">
              <a:solidFill>
                <a:srgbClr val="C00000"/>
              </a:solidFill>
              <a:ea typeface="楷体_GB231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85786" y="500042"/>
            <a:ext cx="7643866" cy="3905250"/>
            <a:chOff x="1142976" y="571480"/>
            <a:chExt cx="7643866" cy="3905250"/>
          </a:xfrm>
        </p:grpSpPr>
        <p:sp>
          <p:nvSpPr>
            <p:cNvPr id="9" name="圆角矩形 8"/>
            <p:cNvSpPr/>
            <p:nvPr/>
          </p:nvSpPr>
          <p:spPr>
            <a:xfrm>
              <a:off x="1142976" y="642918"/>
              <a:ext cx="7643866" cy="3786214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s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7290" y="571480"/>
              <a:ext cx="7219950" cy="390525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1142976" y="100010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 smtClean="0">
              <a:solidFill>
                <a:srgbClr val="CC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85720" y="928670"/>
            <a:ext cx="8572528" cy="4714908"/>
            <a:chOff x="571472" y="928670"/>
            <a:chExt cx="8072494" cy="4714908"/>
          </a:xfrm>
        </p:grpSpPr>
        <p:sp>
          <p:nvSpPr>
            <p:cNvPr id="98" name="矩形 97"/>
            <p:cNvSpPr/>
            <p:nvPr/>
          </p:nvSpPr>
          <p:spPr>
            <a:xfrm>
              <a:off x="571472" y="928670"/>
              <a:ext cx="8072494" cy="471490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1000100" y="1357298"/>
              <a:ext cx="2969410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1997÷4=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1998÷4=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1999÷4=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2000÷4=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2001÷4=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2002÷4=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929190" y="1428736"/>
              <a:ext cx="3571900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2003÷4=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pPr lvl="0"/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2004÷4=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pPr lvl="0"/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2005÷4=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pPr lvl="0"/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2006÷4=</a:t>
              </a:r>
              <a:r>
                <a:rPr lang="zh-CN" altLang="en-US" sz="40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</a:p>
            <a:p>
              <a:pPr lvl="0"/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2007÷4=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  <a:p>
              <a:pPr lvl="0"/>
              <a:r>
                <a:rPr lang="en-US" sz="4000" dirty="0" smtClean="0">
                  <a:latin typeface="华文楷体" pitchFamily="2" charset="-122"/>
                  <a:ea typeface="华文楷体" pitchFamily="2" charset="-122"/>
                </a:rPr>
                <a:t>2008÷4=</a:t>
              </a:r>
              <a:endParaRPr lang="zh-CN" altLang="en-US" sz="4000" dirty="0" smtClean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3214678" y="1428736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499</a:t>
            </a:r>
            <a:r>
              <a:rPr lang="en-US" altLang="zh-CN" sz="3200" dirty="0" smtClean="0">
                <a:solidFill>
                  <a:schemeClr val="tx1"/>
                </a:solidFill>
              </a:rPr>
              <a:t>……</a:t>
            </a:r>
            <a:r>
              <a:rPr lang="en-US" sz="3200" dirty="0" smtClean="0">
                <a:solidFill>
                  <a:schemeClr val="tx1"/>
                </a:solidFill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214678" y="2000240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499</a:t>
            </a:r>
            <a:r>
              <a:rPr lang="en-US" altLang="zh-CN" sz="3200" dirty="0" smtClean="0">
                <a:solidFill>
                  <a:schemeClr val="tx1"/>
                </a:solidFill>
              </a:rPr>
              <a:t>……2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214678" y="2643182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499</a:t>
            </a:r>
            <a:r>
              <a:rPr lang="en-US" altLang="zh-CN" sz="3200" dirty="0" smtClean="0">
                <a:solidFill>
                  <a:schemeClr val="tx1"/>
                </a:solidFill>
              </a:rPr>
              <a:t>……3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214678" y="328612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500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214678" y="3857628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500……1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143240" y="4500570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/>
                </a:solidFill>
              </a:rPr>
              <a:t>500……2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143768" y="1428736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500……3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143768" y="207167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501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143768" y="2714620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501……1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072330" y="3357562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501……2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143768" y="3929066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501……3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215206" y="457200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502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928794" y="571501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观察闰年有什么特点？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71472" y="5572140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平年、闰年判断法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公历年份数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÷4,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没有余数的是闰年。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82" grpId="0"/>
      <p:bldP spid="87" grpId="0"/>
      <p:bldP spid="88" grpId="0"/>
      <p:bldP spid="89" grpId="0"/>
      <p:bldP spid="92" grpId="0"/>
      <p:bldP spid="93" grpId="0"/>
      <p:bldP spid="94" grpId="0"/>
      <p:bldP spid="95" grpId="0"/>
      <p:bldP spid="96" grpId="0"/>
      <p:bldP spid="97" grpId="0"/>
      <p:bldP spid="100" grpId="0"/>
      <p:bldP spid="100" grpId="1"/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1142976" y="100010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 smtClean="0">
              <a:solidFill>
                <a:srgbClr val="CC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928926" y="2143116"/>
            <a:ext cx="4545482" cy="31700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876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÷4=</a:t>
            </a:r>
            <a:endParaRPr lang="zh-CN" altLang="en-US" sz="4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19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36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÷4=</a:t>
            </a:r>
            <a:endParaRPr lang="zh-CN" altLang="en-US" sz="4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÷4=</a:t>
            </a:r>
            <a:endParaRPr lang="zh-CN" altLang="en-US" sz="4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1996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÷4=</a:t>
            </a:r>
            <a:endParaRPr lang="zh-CN" altLang="en-US" sz="40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÷4=</a:t>
            </a:r>
            <a:endParaRPr lang="zh-CN" altLang="en-US" sz="40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402706" y="221455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469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402706" y="278605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484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402706" y="3429000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473……2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402706" y="407194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499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402706" y="4643446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501……1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42976" y="714356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判断下面这些年份是平年还是闰年？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并说明理由。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线形标注 1 21"/>
          <p:cNvSpPr/>
          <p:nvPr/>
        </p:nvSpPr>
        <p:spPr>
          <a:xfrm>
            <a:off x="928662" y="2143116"/>
            <a:ext cx="1357322" cy="571504"/>
          </a:xfrm>
          <a:prstGeom prst="borderCallout1">
            <a:avLst>
              <a:gd name="adj1" fmla="val 57692"/>
              <a:gd name="adj2" fmla="val 97814"/>
              <a:gd name="adj3" fmla="val 53805"/>
              <a:gd name="adj4" fmla="val 14829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闰年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线形标注 1 22"/>
          <p:cNvSpPr/>
          <p:nvPr/>
        </p:nvSpPr>
        <p:spPr>
          <a:xfrm>
            <a:off x="928662" y="2786058"/>
            <a:ext cx="1357322" cy="500066"/>
          </a:xfrm>
          <a:prstGeom prst="borderCallout1">
            <a:avLst>
              <a:gd name="adj1" fmla="val 57692"/>
              <a:gd name="adj2" fmla="val 97814"/>
              <a:gd name="adj3" fmla="val 53805"/>
              <a:gd name="adj4" fmla="val 14829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闰年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线形标注 1 23"/>
          <p:cNvSpPr/>
          <p:nvPr/>
        </p:nvSpPr>
        <p:spPr>
          <a:xfrm>
            <a:off x="928662" y="3429000"/>
            <a:ext cx="1357322" cy="500066"/>
          </a:xfrm>
          <a:prstGeom prst="borderCallout1">
            <a:avLst>
              <a:gd name="adj1" fmla="val 57692"/>
              <a:gd name="adj2" fmla="val 97814"/>
              <a:gd name="adj3" fmla="val 53805"/>
              <a:gd name="adj4" fmla="val 14829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平年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线形标注 1 24"/>
          <p:cNvSpPr/>
          <p:nvPr/>
        </p:nvSpPr>
        <p:spPr>
          <a:xfrm>
            <a:off x="928662" y="4000504"/>
            <a:ext cx="1357322" cy="500066"/>
          </a:xfrm>
          <a:prstGeom prst="borderCallout1">
            <a:avLst>
              <a:gd name="adj1" fmla="val 57692"/>
              <a:gd name="adj2" fmla="val 97814"/>
              <a:gd name="adj3" fmla="val 53805"/>
              <a:gd name="adj4" fmla="val 14829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闰年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线形标注 1 25"/>
          <p:cNvSpPr/>
          <p:nvPr/>
        </p:nvSpPr>
        <p:spPr>
          <a:xfrm>
            <a:off x="928662" y="4643446"/>
            <a:ext cx="1357322" cy="500066"/>
          </a:xfrm>
          <a:prstGeom prst="borderCallout1">
            <a:avLst>
              <a:gd name="adj1" fmla="val 57692"/>
              <a:gd name="adj2" fmla="val 97814"/>
              <a:gd name="adj3" fmla="val 53805"/>
              <a:gd name="adj4" fmla="val 14829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平年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82" grpId="0"/>
      <p:bldP spid="87" grpId="0"/>
      <p:bldP spid="88" grpId="0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1247</Words>
  <Application>WPS 演示</Application>
  <PresentationFormat>全屏显示(4:3)</PresentationFormat>
  <Paragraphs>267</Paragraphs>
  <Slides>27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人教版数学三年级下册第6单元</dc:title>
  <dc:creator>吉林梓翰教育图书有限公司</dc:creator>
  <cp:lastModifiedBy>lenovop</cp:lastModifiedBy>
  <cp:revision>1472</cp:revision>
  <dcterms:created xsi:type="dcterms:W3CDTF">2015-11-21T07:20:00Z</dcterms:created>
  <dcterms:modified xsi:type="dcterms:W3CDTF">2021-11-01T03:14:34Z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